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4"/>
  </p:sldMasterIdLst>
  <p:notesMasterIdLst>
    <p:notesMasterId r:id="rId17"/>
  </p:notesMasterIdLst>
  <p:sldIdLst>
    <p:sldId id="262" r:id="rId5"/>
    <p:sldId id="269" r:id="rId6"/>
    <p:sldId id="268" r:id="rId7"/>
    <p:sldId id="270" r:id="rId8"/>
    <p:sldId id="271" r:id="rId9"/>
    <p:sldId id="272" r:id="rId10"/>
    <p:sldId id="273" r:id="rId11"/>
    <p:sldId id="274" r:id="rId12"/>
    <p:sldId id="275" r:id="rId13"/>
    <p:sldId id="276" r:id="rId14"/>
    <p:sldId id="277" r:id="rId15"/>
    <p:sldId id="266" r:id="rId1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FF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2" d="100"/>
          <a:sy n="102" d="100"/>
        </p:scale>
        <p:origin x="1050"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8DC72-0701-4922-B9D1-CBFB540736DA}" type="datetimeFigureOut">
              <a:rPr lang="en-IN" smtClean="0"/>
              <a:t>26-04-2024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33DB3-0243-45D5-87FD-27D2F51D2003}" type="slidenum">
              <a:rPr lang="en-IN" smtClean="0"/>
              <a:t>‹#›</a:t>
            </a:fld>
            <a:endParaRPr lang="en-IN"/>
          </a:p>
        </p:txBody>
      </p:sp>
    </p:spTree>
    <p:extLst>
      <p:ext uri="{BB962C8B-B14F-4D97-AF65-F5344CB8AC3E}">
        <p14:creationId xmlns:p14="http://schemas.microsoft.com/office/powerpoint/2010/main" val="10693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52529"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Franklin Gothic Demi" pitchFamily="34" charset="0"/>
              </a:rPr>
              <a:t>INDIAN INSTITUTE OF TECHNOLOGY ROORKEE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895" y="-1281"/>
            <a:ext cx="755828" cy="732103"/>
          </a:xfrm>
          <a:prstGeom prst="rect">
            <a:avLst/>
          </a:prstGeom>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6150"/>
            <a:ext cx="9133727"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81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164285" y="-1480"/>
            <a:ext cx="979715" cy="961360"/>
          </a:xfrm>
          <a:prstGeom prst="rect">
            <a:avLst/>
          </a:prstGeom>
        </p:spPr>
      </p:pic>
      <p:cxnSp>
        <p:nvCxnSpPr>
          <p:cNvPr id="8" name="Straight Connector 7"/>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4">
            <a:lum bright="3000"/>
          </a:blip>
          <a:stretch>
            <a:fillRect/>
          </a:stretch>
        </p:blipFill>
        <p:spPr>
          <a:xfrm>
            <a:off x="1873072" y="2118212"/>
            <a:ext cx="5321656" cy="3510576"/>
          </a:xfrm>
          <a:prstGeom prst="rect">
            <a:avLst/>
          </a:prstGeom>
        </p:spPr>
      </p:pic>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p:nvPr>
        </p:nvSpPr>
        <p:spPr>
          <a:xfrm>
            <a:off x="180654" y="202990"/>
            <a:ext cx="7042080" cy="554587"/>
          </a:xfrm>
        </p:spPr>
        <p:txBody>
          <a:bodyPr/>
          <a:lstStyle>
            <a:lvl1pPr algn="l">
              <a:defRPr sz="3200" b="1"/>
            </a:lvl1pPr>
          </a:lstStyle>
          <a:p>
            <a:r>
              <a:rPr lang="en-US" dirty="0"/>
              <a:t>Click to edit Master title style</a:t>
            </a:r>
            <a:endParaRPr lang="en-IN" dirty="0"/>
          </a:p>
        </p:txBody>
      </p:sp>
      <p:sp>
        <p:nvSpPr>
          <p:cNvPr id="12" name="Content Placeholder 3"/>
          <p:cNvSpPr>
            <a:spLocks noGrp="1"/>
          </p:cNvSpPr>
          <p:nvPr>
            <p:ph sz="half" idx="2"/>
          </p:nvPr>
        </p:nvSpPr>
        <p:spPr>
          <a:xfrm>
            <a:off x="180653" y="1173984"/>
            <a:ext cx="8768137"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1865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lum bright="3000"/>
          </a:blip>
          <a:stretch>
            <a:fillRect/>
          </a:stretch>
        </p:blipFill>
        <p:spPr>
          <a:xfrm>
            <a:off x="1873072" y="2118212"/>
            <a:ext cx="5321656" cy="3510576"/>
          </a:xfrm>
          <a:prstGeom prst="rect">
            <a:avLst/>
          </a:prstGeom>
        </p:spPr>
      </p:pic>
      <p:sp>
        <p:nvSpPr>
          <p:cNvPr id="2" name="Title 1"/>
          <p:cNvSpPr>
            <a:spLocks noGrp="1"/>
          </p:cNvSpPr>
          <p:nvPr>
            <p:ph type="title"/>
          </p:nvPr>
        </p:nvSpPr>
        <p:spPr>
          <a:xfrm>
            <a:off x="180654" y="202990"/>
            <a:ext cx="7042080" cy="554587"/>
          </a:xfrm>
        </p:spPr>
        <p:txBody>
          <a:bodyPr/>
          <a:lstStyle>
            <a:lvl1pPr algn="l">
              <a:defRPr sz="3200" b="1"/>
            </a:lvl1pPr>
          </a:lstStyle>
          <a:p>
            <a:r>
              <a:rPr lang="en-US" dirty="0"/>
              <a:t>Click to edit Master title style</a:t>
            </a:r>
            <a:endParaRPr lang="en-IN" dirty="0"/>
          </a:p>
        </p:txBody>
      </p:sp>
      <p:sp>
        <p:nvSpPr>
          <p:cNvPr id="3" name="Text Placeholder 2"/>
          <p:cNvSpPr>
            <a:spLocks noGrp="1"/>
          </p:cNvSpPr>
          <p:nvPr>
            <p:ph type="body" idx="1"/>
          </p:nvPr>
        </p:nvSpPr>
        <p:spPr>
          <a:xfrm>
            <a:off x="180654" y="1132413"/>
            <a:ext cx="4288604" cy="480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0654" y="1613043"/>
            <a:ext cx="4288604"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p:cNvSpPr>
            <a:spLocks noGrp="1"/>
          </p:cNvSpPr>
          <p:nvPr>
            <p:ph type="body" sz="quarter" idx="3"/>
          </p:nvPr>
        </p:nvSpPr>
        <p:spPr>
          <a:xfrm>
            <a:off x="4645025" y="1125166"/>
            <a:ext cx="4242121" cy="4878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613043"/>
            <a:ext cx="4242121"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0" name="Picture 9"/>
          <p:cNvPicPr>
            <a:picLocks noChangeAspect="1"/>
          </p:cNvPicPr>
          <p:nvPr userDrawn="1"/>
        </p:nvPicPr>
        <p:blipFill>
          <a:blip r:embed="rId3"/>
          <a:stretch>
            <a:fillRect/>
          </a:stretch>
        </p:blipFill>
        <p:spPr>
          <a:xfrm>
            <a:off x="8164285" y="-1480"/>
            <a:ext cx="979715" cy="961360"/>
          </a:xfrm>
          <a:prstGeom prst="rect">
            <a:avLst/>
          </a:prstGeom>
        </p:spPr>
      </p:pic>
      <p:cxnSp>
        <p:nvCxnSpPr>
          <p:cNvPr id="11" name="Straight Connector 10"/>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261892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3000"/>
          </a:blip>
          <a:stretch>
            <a:fillRect/>
          </a:stretch>
        </p:blipFill>
        <p:spPr>
          <a:xfrm>
            <a:off x="1873072" y="2118212"/>
            <a:ext cx="5321656" cy="3510576"/>
          </a:xfrm>
          <a:prstGeom prst="rect">
            <a:avLst/>
          </a:prstGeom>
        </p:spPr>
      </p:pic>
      <p:pic>
        <p:nvPicPr>
          <p:cNvPr id="6" name="Picture 5"/>
          <p:cNvPicPr>
            <a:picLocks noChangeAspect="1"/>
          </p:cNvPicPr>
          <p:nvPr userDrawn="1"/>
        </p:nvPicPr>
        <p:blipFill>
          <a:blip r:embed="rId3"/>
          <a:stretch>
            <a:fillRect/>
          </a:stretch>
        </p:blipFill>
        <p:spPr>
          <a:xfrm>
            <a:off x="8164285" y="-1480"/>
            <a:ext cx="979715" cy="961360"/>
          </a:xfrm>
          <a:prstGeom prst="rect">
            <a:avLst/>
          </a:prstGeom>
        </p:spPr>
      </p:pic>
      <p:cxnSp>
        <p:nvCxnSpPr>
          <p:cNvPr id="7" name="Straight Connector 6"/>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7775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hasCustomPrompt="1"/>
          </p:nvPr>
        </p:nvSpPr>
        <p:spPr>
          <a:xfrm>
            <a:off x="3363913" y="2971801"/>
            <a:ext cx="2452687" cy="711200"/>
          </a:xfrm>
        </p:spPr>
        <p:txBody>
          <a:bodyPr anchor="t"/>
          <a:lstStyle>
            <a:lvl1pPr algn="ctr">
              <a:defRPr sz="3600" b="1" cap="none"/>
            </a:lvl1pPr>
          </a:lstStyle>
          <a:p>
            <a:r>
              <a:rPr lang="en-US" dirty="0"/>
              <a:t>Thanks…</a:t>
            </a:r>
            <a:endParaRPr lang="en-IN" dirty="0"/>
          </a:p>
        </p:txBody>
      </p:sp>
      <p:cxnSp>
        <p:nvCxnSpPr>
          <p:cNvPr id="12" name="Straight Connector 11"/>
          <p:cNvCxnSpPr/>
          <p:nvPr userDrawn="1"/>
        </p:nvCxnSpPr>
        <p:spPr>
          <a:xfrm>
            <a:off x="3595524" y="3619535"/>
            <a:ext cx="2009553"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0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247F8E96-40AA-459E-91AA-55A5F97CAAA0}" type="datetime1">
              <a:rPr lang="en-US" smtClean="0">
                <a:solidFill>
                  <a:prstClr val="black">
                    <a:tint val="75000"/>
                  </a:prstClr>
                </a:solidFill>
              </a:rPr>
              <a:t>4/26/2024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D4CB9294-F9FF-4346-BE48-1C04129C722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986162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8" r:id="rId5"/>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1069520" y="1111751"/>
            <a:ext cx="7247166" cy="499336"/>
          </a:xfrm>
        </p:spPr>
        <p:txBody>
          <a:bodyPr/>
          <a:lstStyle>
            <a:lvl1pPr algn="ctr">
              <a:defRPr sz="2800" b="1">
                <a:latin typeface="+mn-lt"/>
              </a:defRPr>
            </a:lvl1pPr>
          </a:lstStyle>
          <a:p>
            <a:r>
              <a:rPr lang="en-US" sz="2800" kern="1200" dirty="0">
                <a:latin typeface="+mj-lt"/>
                <a:ea typeface="+mj-ea"/>
                <a:cs typeface="+mj-cs"/>
              </a:rPr>
              <a:t>CSN-254 PROJECT:TREKMATE</a:t>
            </a:r>
            <a:endParaRPr lang="en-IN" dirty="0"/>
          </a:p>
        </p:txBody>
      </p:sp>
      <p:sp>
        <p:nvSpPr>
          <p:cNvPr id="9" name="Text Placeholder 2"/>
          <p:cNvSpPr>
            <a:spLocks noGrp="1"/>
          </p:cNvSpPr>
          <p:nvPr>
            <p:ph type="body" idx="4294967295"/>
          </p:nvPr>
        </p:nvSpPr>
        <p:spPr>
          <a:xfrm>
            <a:off x="1069520" y="3848354"/>
            <a:ext cx="7247166" cy="1398559"/>
          </a:xfrm>
        </p:spPr>
        <p:txBody>
          <a:bodyPr anchor="b"/>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indent="-228600" algn="l">
              <a:buFont typeface="Arial" panose="020B0604020202020204" pitchFamily="34" charset="0"/>
              <a:buChar char="•"/>
            </a:pPr>
            <a:r>
              <a:rPr lang="en-US" dirty="0"/>
              <a:t>Group Members:</a:t>
            </a:r>
          </a:p>
          <a:p>
            <a:pPr indent="-228600" algn="l">
              <a:buFont typeface="Arial" panose="020B0604020202020204" pitchFamily="34" charset="0"/>
              <a:buChar char="•"/>
            </a:pPr>
            <a:r>
              <a:rPr lang="en-US" dirty="0"/>
              <a:t>21112097: Shah Krish Sanjay</a:t>
            </a:r>
          </a:p>
          <a:p>
            <a:pPr indent="-228600" algn="l">
              <a:buFont typeface="Arial" panose="020B0604020202020204" pitchFamily="34" charset="0"/>
              <a:buChar char="•"/>
            </a:pPr>
            <a:r>
              <a:rPr lang="en-US" dirty="0"/>
              <a:t>21115052: Faizan Nabi</a:t>
            </a:r>
          </a:p>
          <a:p>
            <a:pPr indent="-228600" algn="l">
              <a:buFont typeface="Arial" panose="020B0604020202020204" pitchFamily="34" charset="0"/>
              <a:buChar char="•"/>
            </a:pPr>
            <a:r>
              <a:rPr lang="en-US" dirty="0"/>
              <a:t>20119022: Harsh Pandey</a:t>
            </a:r>
          </a:p>
          <a:p>
            <a:pPr indent="-228600" algn="l">
              <a:buFont typeface="Arial" panose="020B0604020202020204" pitchFamily="34" charset="0"/>
              <a:buChar char="•"/>
            </a:pPr>
            <a:r>
              <a:rPr lang="en-US" dirty="0"/>
              <a:t>20113046: Deepak Sharma</a:t>
            </a:r>
          </a:p>
          <a:p>
            <a:pPr indent="-228600" algn="l">
              <a:buFont typeface="Arial" panose="020B0604020202020204" pitchFamily="34" charset="0"/>
              <a:buChar char="•"/>
            </a:pPr>
            <a:r>
              <a:rPr lang="en-US"/>
              <a:t>20113177: Unnati </a:t>
            </a:r>
            <a:r>
              <a:rPr lang="en-US" dirty="0"/>
              <a:t>Prasad</a:t>
            </a:r>
          </a:p>
          <a:p>
            <a:pPr lvl="0"/>
            <a:endParaRPr lang="en-US" dirty="0"/>
          </a:p>
        </p:txBody>
      </p:sp>
      <p:sp>
        <p:nvSpPr>
          <p:cNvPr id="15" name="Text Placeholder 2"/>
          <p:cNvSpPr>
            <a:spLocks noGrp="1"/>
          </p:cNvSpPr>
          <p:nvPr>
            <p:ph type="body" idx="4294967295"/>
          </p:nvPr>
        </p:nvSpPr>
        <p:spPr>
          <a:xfrm>
            <a:off x="1069520" y="1611087"/>
            <a:ext cx="7247166" cy="423370"/>
          </a:xfrm>
        </p:spPr>
        <p:txBody>
          <a:bodyPr anchor="b"/>
          <a:lstStyle>
            <a:lvl1pPr marL="0" indent="0" algn="ctr">
              <a:buNone/>
              <a:defRPr sz="2000" b="1" i="1">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solidFill>
                  <a:schemeClr val="tx1"/>
                </a:solidFill>
                <a:latin typeface="+mj-lt"/>
              </a:rPr>
              <a:t>Revolutionizing Trek Management</a:t>
            </a:r>
          </a:p>
        </p:txBody>
      </p:sp>
      <p:pic>
        <p:nvPicPr>
          <p:cNvPr id="12" name="Audio 11">
            <a:hlinkClick r:id="" action="ppaction://media"/>
            <a:extLst>
              <a:ext uri="{FF2B5EF4-FFF2-40B4-BE49-F238E27FC236}">
                <a16:creationId xmlns:a16="http://schemas.microsoft.com/office/drawing/2014/main" id="{48E7D8C2-5A94-968F-EED9-EF0BC0CAFE6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26772072"/>
      </p:ext>
    </p:extLst>
  </p:cSld>
  <p:clrMapOvr>
    <a:masterClrMapping/>
  </p:clrMapOvr>
  <p:transition advTm="2295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B6E9-EFC4-A4E6-52CA-F24C9529CCEF}"/>
              </a:ext>
            </a:extLst>
          </p:cNvPr>
          <p:cNvSpPr>
            <a:spLocks noGrp="1"/>
          </p:cNvSpPr>
          <p:nvPr>
            <p:ph type="title"/>
          </p:nvPr>
        </p:nvSpPr>
        <p:spPr/>
        <p:txBody>
          <a:bodyPr/>
          <a:lstStyle/>
          <a:p>
            <a:r>
              <a:rPr lang="en-IN" dirty="0"/>
              <a:t>Future Actions </a:t>
            </a:r>
          </a:p>
        </p:txBody>
      </p:sp>
      <p:sp>
        <p:nvSpPr>
          <p:cNvPr id="3" name="Content Placeholder 2">
            <a:extLst>
              <a:ext uri="{FF2B5EF4-FFF2-40B4-BE49-F238E27FC236}">
                <a16:creationId xmlns:a16="http://schemas.microsoft.com/office/drawing/2014/main" id="{59049633-B486-FB6B-F885-8520C342AC72}"/>
              </a:ext>
            </a:extLst>
          </p:cNvPr>
          <p:cNvSpPr>
            <a:spLocks noGrp="1"/>
          </p:cNvSpPr>
          <p:nvPr>
            <p:ph sz="half" idx="2"/>
          </p:nvPr>
        </p:nvSpPr>
        <p:spPr/>
        <p:txBody>
          <a:bodyPr/>
          <a:lstStyle/>
          <a:p>
            <a:r>
              <a:rPr lang="en-GB" dirty="0"/>
              <a:t>We didn’t get enough time to implement the payment handling as getting the API key from Paytm took long so we couldn’t implement it. So we can implement it the future.</a:t>
            </a:r>
          </a:p>
          <a:p>
            <a:r>
              <a:rPr lang="en-IN" dirty="0"/>
              <a:t>We could also integrate LLAMA model to give suggestions to users as to what items to bring to the trek based on the information and fitness level of the user.</a:t>
            </a:r>
          </a:p>
          <a:p>
            <a:r>
              <a:rPr lang="en-IN" dirty="0"/>
              <a:t>We could also implement a attendance feature so that team HEC can take attendance of the attendees while on the trek to keep track of people on the trek efficiently.</a:t>
            </a:r>
          </a:p>
          <a:p>
            <a:r>
              <a:rPr lang="en-IN" dirty="0"/>
              <a:t>We could also build an offline map feature where the offline map of the trek could be added when the trek is uploaded so that users can view the trail while trekking and aren’t lost in the mountains.</a:t>
            </a:r>
            <a:endParaRPr lang="en-GB" dirty="0"/>
          </a:p>
        </p:txBody>
      </p:sp>
      <p:pic>
        <p:nvPicPr>
          <p:cNvPr id="12" name="Audio 11">
            <a:hlinkClick r:id="" action="ppaction://media"/>
            <a:extLst>
              <a:ext uri="{FF2B5EF4-FFF2-40B4-BE49-F238E27FC236}">
                <a16:creationId xmlns:a16="http://schemas.microsoft.com/office/drawing/2014/main" id="{CA85F36A-91C7-B534-DB29-68E296BE2D0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678976305"/>
      </p:ext>
    </p:extLst>
  </p:cSld>
  <p:clrMapOvr>
    <a:masterClrMapping/>
  </p:clrMapOvr>
  <mc:AlternateContent xmlns:mc="http://schemas.openxmlformats.org/markup-compatibility/2006" xmlns:p14="http://schemas.microsoft.com/office/powerpoint/2010/main">
    <mc:Choice Requires="p14">
      <p:transition spd="slow" p14:dur="2000" advTm="103470"/>
    </mc:Choice>
    <mc:Fallback xmlns="">
      <p:transition spd="slow" advTm="103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7B96-22BC-0812-28AF-48805CAA1623}"/>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B70BE9A-E527-F44A-AE6F-C6570EFCB834}"/>
              </a:ext>
            </a:extLst>
          </p:cNvPr>
          <p:cNvSpPr>
            <a:spLocks noGrp="1"/>
          </p:cNvSpPr>
          <p:nvPr>
            <p:ph sz="half" idx="2"/>
          </p:nvPr>
        </p:nvSpPr>
        <p:spPr>
          <a:xfrm>
            <a:off x="187931" y="1634728"/>
            <a:ext cx="8768137" cy="5223272"/>
          </a:xfrm>
        </p:spPr>
        <p:txBody>
          <a:bodyPr/>
          <a:lstStyle/>
          <a:p>
            <a:pPr>
              <a:buFont typeface="Wingdings" panose="05000000000000000000" pitchFamily="2" charset="2"/>
              <a:buChar char="q"/>
            </a:pPr>
            <a:r>
              <a:rPr lang="en-IN" b="1" dirty="0">
                <a:latin typeface="+mn-lt"/>
              </a:rPr>
              <a:t>Technologies Used</a:t>
            </a:r>
            <a:r>
              <a:rPr lang="en-IN" dirty="0">
                <a:latin typeface="+mn-lt"/>
              </a:rPr>
              <a:t>: PHP, MySQL, HTML5, CSS3, JavaScript, LLMs (LLAMA Model)</a:t>
            </a:r>
          </a:p>
          <a:p>
            <a:pPr>
              <a:buFont typeface="Wingdings" panose="05000000000000000000" pitchFamily="2" charset="2"/>
              <a:buChar char="q"/>
            </a:pPr>
            <a:r>
              <a:rPr lang="en-IN" b="1" dirty="0">
                <a:latin typeface="+mn-lt"/>
              </a:rPr>
              <a:t>Core Features</a:t>
            </a:r>
            <a:r>
              <a:rPr lang="en-IN" dirty="0">
                <a:latin typeface="+mn-lt"/>
              </a:rPr>
              <a:t>: Payment Gateways, Statistical Analysis, Centralized Platform</a:t>
            </a:r>
          </a:p>
          <a:p>
            <a:pPr>
              <a:buFont typeface="Wingdings" panose="05000000000000000000" pitchFamily="2" charset="2"/>
              <a:buChar char="q"/>
            </a:pPr>
            <a:r>
              <a:rPr lang="en-IN" b="1" dirty="0">
                <a:latin typeface="+mn-lt"/>
              </a:rPr>
              <a:t>Impact</a:t>
            </a:r>
            <a:r>
              <a:rPr lang="en-IN" dirty="0">
                <a:latin typeface="+mn-lt"/>
              </a:rPr>
              <a:t>: Streamlined event management, Enhanced user experience, Secure transactions</a:t>
            </a:r>
          </a:p>
          <a:p>
            <a:pPr>
              <a:buFont typeface="Wingdings" panose="05000000000000000000" pitchFamily="2" charset="2"/>
              <a:buChar char="q"/>
            </a:pPr>
            <a:r>
              <a:rPr lang="en-IN" b="1" dirty="0">
                <a:latin typeface="+mn-lt"/>
              </a:rPr>
              <a:t>Future Prospects</a:t>
            </a:r>
            <a:r>
              <a:rPr lang="en-IN" dirty="0">
                <a:latin typeface="+mn-lt"/>
              </a:rPr>
              <a:t>: Advanced technology integration, Integration with Channel-I</a:t>
            </a:r>
          </a:p>
          <a:p>
            <a:pPr>
              <a:buFont typeface="Wingdings" panose="05000000000000000000" pitchFamily="2" charset="2"/>
              <a:buChar char="q"/>
            </a:pPr>
            <a:r>
              <a:rPr lang="en-IN" b="1" dirty="0">
                <a:latin typeface="+mn-lt"/>
              </a:rPr>
              <a:t>Overall Goal</a:t>
            </a:r>
            <a:r>
              <a:rPr lang="en-IN" dirty="0">
                <a:latin typeface="+mn-lt"/>
              </a:rPr>
              <a:t>: Revolutionize Himalayan Explorers Club's event management.</a:t>
            </a:r>
          </a:p>
        </p:txBody>
      </p:sp>
      <p:pic>
        <p:nvPicPr>
          <p:cNvPr id="5" name="Audio 4">
            <a:hlinkClick r:id="" action="ppaction://media"/>
            <a:extLst>
              <a:ext uri="{FF2B5EF4-FFF2-40B4-BE49-F238E27FC236}">
                <a16:creationId xmlns:a16="http://schemas.microsoft.com/office/drawing/2014/main" id="{05856976-3067-D8CB-D973-5EFF4D45A26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631626990"/>
      </p:ext>
    </p:extLst>
  </p:cSld>
  <p:clrMapOvr>
    <a:masterClrMapping/>
  </p:clrMapOvr>
  <mc:AlternateContent xmlns:mc="http://schemas.openxmlformats.org/markup-compatibility/2006" xmlns:p14="http://schemas.microsoft.com/office/powerpoint/2010/main">
    <mc:Choice Requires="p14">
      <p:transition spd="slow" p14:dur="2000" advTm="26557"/>
    </mc:Choice>
    <mc:Fallback xmlns="">
      <p:transition spd="slow" advTm="26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Audio 3">
            <a:hlinkClick r:id="" action="ppaction://media"/>
            <a:extLst>
              <a:ext uri="{FF2B5EF4-FFF2-40B4-BE49-F238E27FC236}">
                <a16:creationId xmlns:a16="http://schemas.microsoft.com/office/drawing/2014/main" id="{9F89C297-2972-A19A-AAD9-683169311C1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167977639"/>
      </p:ext>
    </p:extLst>
  </p:cSld>
  <p:clrMapOvr>
    <a:masterClrMapping/>
  </p:clrMapOvr>
  <mc:AlternateContent xmlns:mc="http://schemas.openxmlformats.org/markup-compatibility/2006" xmlns:p14="http://schemas.microsoft.com/office/powerpoint/2010/main">
    <mc:Choice Requires="p14">
      <p:transition spd="slow" p14:dur="2000" advTm="35461"/>
    </mc:Choice>
    <mc:Fallback xmlns="">
      <p:transition spd="slow" advTm="35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OF THE PROJECT</a:t>
            </a:r>
          </a:p>
        </p:txBody>
      </p:sp>
      <p:sp>
        <p:nvSpPr>
          <p:cNvPr id="3" name="Content Placeholder 2"/>
          <p:cNvSpPr>
            <a:spLocks noGrp="1"/>
          </p:cNvSpPr>
          <p:nvPr>
            <p:ph sz="half" idx="2"/>
          </p:nvPr>
        </p:nvSpPr>
        <p:spPr>
          <a:xfrm>
            <a:off x="180654" y="1793744"/>
            <a:ext cx="8768137" cy="5223272"/>
          </a:xfrm>
        </p:spPr>
        <p:txBody>
          <a:bodyPr/>
          <a:lstStyle/>
          <a:p>
            <a:pPr>
              <a:buFont typeface="Wingdings" panose="05000000000000000000" pitchFamily="2" charset="2"/>
              <a:buChar char="q"/>
            </a:pPr>
            <a:r>
              <a:rPr lang="en-US" sz="2800" dirty="0">
                <a:latin typeface="+mn-lt"/>
              </a:rPr>
              <a:t>Introduction</a:t>
            </a:r>
          </a:p>
          <a:p>
            <a:pPr>
              <a:buFont typeface="Wingdings" panose="05000000000000000000" pitchFamily="2" charset="2"/>
              <a:buChar char="q"/>
            </a:pPr>
            <a:r>
              <a:rPr lang="en-IN" sz="2800" dirty="0">
                <a:effectLst/>
                <a:latin typeface="+mn-lt"/>
                <a:ea typeface="Aptos" panose="020B0004020202020204" pitchFamily="34" charset="0"/>
              </a:rPr>
              <a:t>Detail of the Proposed System</a:t>
            </a:r>
          </a:p>
          <a:p>
            <a:pPr>
              <a:buFont typeface="Wingdings" panose="05000000000000000000" pitchFamily="2" charset="2"/>
              <a:buChar char="q"/>
            </a:pPr>
            <a:r>
              <a:rPr lang="en-IN" sz="2800" kern="100" dirty="0">
                <a:effectLst/>
                <a:latin typeface="+mn-lt"/>
                <a:ea typeface="Aptos" panose="020B0004020202020204" pitchFamily="34" charset="0"/>
              </a:rPr>
              <a:t>Implementation</a:t>
            </a:r>
          </a:p>
          <a:p>
            <a:pPr>
              <a:buFont typeface="Wingdings" panose="05000000000000000000" pitchFamily="2" charset="2"/>
              <a:buChar char="q"/>
            </a:pPr>
            <a:r>
              <a:rPr lang="en-IN" sz="2800" kern="100" dirty="0">
                <a:effectLst/>
                <a:latin typeface="+mn-lt"/>
                <a:ea typeface="Aptos" panose="020B0004020202020204" pitchFamily="34" charset="0"/>
              </a:rPr>
              <a:t>Screenshots of the System</a:t>
            </a:r>
          </a:p>
          <a:p>
            <a:pPr>
              <a:buFont typeface="Wingdings" panose="05000000000000000000" pitchFamily="2" charset="2"/>
              <a:buChar char="q"/>
            </a:pPr>
            <a:r>
              <a:rPr lang="en-IN" sz="2800" kern="100" dirty="0">
                <a:effectLst/>
                <a:latin typeface="+mn-lt"/>
                <a:ea typeface="Aptos" panose="020B0004020202020204" pitchFamily="34" charset="0"/>
              </a:rPr>
              <a:t>Future Actions</a:t>
            </a:r>
          </a:p>
          <a:p>
            <a:pPr>
              <a:buFont typeface="Wingdings" panose="05000000000000000000" pitchFamily="2" charset="2"/>
              <a:buChar char="q"/>
            </a:pPr>
            <a:r>
              <a:rPr lang="en-IN" sz="2800" kern="100" dirty="0">
                <a:latin typeface="+mn-lt"/>
                <a:ea typeface="Aptos" panose="020B0004020202020204" pitchFamily="34" charset="0"/>
              </a:rPr>
              <a:t>Conclusion</a:t>
            </a:r>
            <a:endParaRPr lang="en-IN" sz="2800" kern="100" dirty="0">
              <a:effectLst/>
              <a:latin typeface="+mn-lt"/>
              <a:ea typeface="Aptos" panose="020B0004020202020204" pitchFamily="34" charset="0"/>
            </a:endParaRPr>
          </a:p>
          <a:p>
            <a:endParaRPr lang="en-IN" dirty="0">
              <a:effectLst/>
              <a:ea typeface="Aptos" panose="020B0004020202020204" pitchFamily="34" charset="0"/>
            </a:endParaRPr>
          </a:p>
          <a:p>
            <a:endParaRPr lang="en-US" dirty="0"/>
          </a:p>
          <a:p>
            <a:endParaRPr lang="en-US" dirty="0"/>
          </a:p>
        </p:txBody>
      </p:sp>
      <p:pic>
        <p:nvPicPr>
          <p:cNvPr id="6" name="Audio 5">
            <a:hlinkClick r:id="" action="ppaction://media"/>
            <a:extLst>
              <a:ext uri="{FF2B5EF4-FFF2-40B4-BE49-F238E27FC236}">
                <a16:creationId xmlns:a16="http://schemas.microsoft.com/office/drawing/2014/main" id="{8852CEAD-19CE-A94A-38C9-00E632C7120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78976711"/>
      </p:ext>
    </p:extLst>
  </p:cSld>
  <p:clrMapOvr>
    <a:masterClrMapping/>
  </p:clrMapOvr>
  <mc:AlternateContent xmlns:mc="http://schemas.openxmlformats.org/markup-compatibility/2006" xmlns:p14="http://schemas.microsoft.com/office/powerpoint/2010/main">
    <mc:Choice Requires="p14">
      <p:transition spd="slow" p14:dur="2000" advTm="13698"/>
    </mc:Choice>
    <mc:Fallback xmlns="">
      <p:transition spd="slow" advTm="13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7" name="Content Placeholder 6">
            <a:extLst>
              <a:ext uri="{FF2B5EF4-FFF2-40B4-BE49-F238E27FC236}">
                <a16:creationId xmlns:a16="http://schemas.microsoft.com/office/drawing/2014/main" id="{5DAA566D-E5E2-9FB6-ADD7-715D397859F8}"/>
              </a:ext>
            </a:extLst>
          </p:cNvPr>
          <p:cNvSpPr>
            <a:spLocks noGrp="1"/>
          </p:cNvSpPr>
          <p:nvPr>
            <p:ph sz="half" idx="2"/>
          </p:nvPr>
        </p:nvSpPr>
        <p:spPr>
          <a:xfrm>
            <a:off x="180654" y="1143504"/>
            <a:ext cx="8768137" cy="5223272"/>
          </a:xfrm>
        </p:spPr>
        <p:txBody>
          <a:bodyPr/>
          <a:lstStyle/>
          <a:p>
            <a:pPr>
              <a:buFont typeface="Wingdings" panose="05000000000000000000" pitchFamily="2" charset="2"/>
              <a:buChar char="q"/>
            </a:pPr>
            <a:r>
              <a:rPr lang="en-US" sz="1800" i="1" dirty="0">
                <a:latin typeface="+mn-lt"/>
              </a:rPr>
              <a:t>Background</a:t>
            </a:r>
            <a:r>
              <a:rPr lang="en-US" sz="1800" dirty="0">
                <a:latin typeface="+mn-lt"/>
              </a:rPr>
              <a:t>- The Himalayan Explorers Club Management System is a web-based application designed to streamline the management of trekking events organized by the Himalayan Explorers Club of IITR. </a:t>
            </a:r>
          </a:p>
          <a:p>
            <a:pPr>
              <a:buFont typeface="Wingdings" panose="05000000000000000000" pitchFamily="2" charset="2"/>
              <a:buChar char="q"/>
            </a:pPr>
            <a:endParaRPr lang="en-US" sz="1800" dirty="0">
              <a:latin typeface="+mn-lt"/>
            </a:endParaRPr>
          </a:p>
          <a:p>
            <a:pPr>
              <a:buFont typeface="Wingdings" panose="05000000000000000000" pitchFamily="2" charset="2"/>
              <a:buChar char="q"/>
            </a:pPr>
            <a:r>
              <a:rPr lang="en-US" sz="1800" i="1" dirty="0">
                <a:latin typeface="+mn-lt"/>
              </a:rPr>
              <a:t>Motivation</a:t>
            </a:r>
            <a:r>
              <a:rPr lang="en-US" sz="1800" dirty="0">
                <a:latin typeface="+mn-lt"/>
              </a:rPr>
              <a:t>- The motivation behind this project stems from the need for an efficient system to manage trek registrations, user profiles, and event details in a centralized platform.</a:t>
            </a:r>
          </a:p>
          <a:p>
            <a:pPr>
              <a:buFont typeface="Wingdings" panose="05000000000000000000" pitchFamily="2" charset="2"/>
              <a:buChar char="q"/>
            </a:pPr>
            <a:endParaRPr lang="en-US" sz="1800" dirty="0"/>
          </a:p>
          <a:p>
            <a:pPr>
              <a:buFont typeface="Wingdings" panose="05000000000000000000" pitchFamily="2" charset="2"/>
              <a:buChar char="q"/>
            </a:pPr>
            <a:r>
              <a:rPr lang="en-US" sz="1800" i="1" dirty="0">
                <a:latin typeface="+mn-lt"/>
              </a:rPr>
              <a:t>Application Domain</a:t>
            </a:r>
            <a:r>
              <a:rPr lang="en-US" sz="1800" dirty="0">
                <a:latin typeface="+mn-lt"/>
              </a:rPr>
              <a:t>-  Our webapp focuses on trek management for adventure clubs, addressing registration, profiles, and event logistics. Relevant to organizations hosting outdoor events needing centralized management.</a:t>
            </a:r>
          </a:p>
          <a:p>
            <a:pPr>
              <a:buFont typeface="Wingdings" panose="05000000000000000000" pitchFamily="2" charset="2"/>
              <a:buChar char="q"/>
            </a:pPr>
            <a:endParaRPr lang="en-US" sz="1800" dirty="0">
              <a:latin typeface="+mn-lt"/>
            </a:endParaRPr>
          </a:p>
          <a:p>
            <a:pPr>
              <a:buFont typeface="Wingdings" panose="05000000000000000000" pitchFamily="2" charset="2"/>
              <a:buChar char="q"/>
            </a:pPr>
            <a:r>
              <a:rPr lang="en-US" sz="1800" dirty="0">
                <a:latin typeface="+mn-lt"/>
              </a:rPr>
              <a:t>Proposed System- </a:t>
            </a:r>
            <a:r>
              <a:rPr lang="en-US" sz="1800" dirty="0"/>
              <a:t> </a:t>
            </a:r>
          </a:p>
          <a:p>
            <a:pPr>
              <a:buFont typeface="Wingdings" panose="05000000000000000000" pitchFamily="2" charset="2"/>
              <a:buChar char="Ø"/>
            </a:pPr>
            <a:r>
              <a:rPr lang="en-US" sz="1800" dirty="0">
                <a:latin typeface="+mn-lt"/>
              </a:rPr>
              <a:t>Comprehensive web application with centralized event and user profile management.</a:t>
            </a:r>
          </a:p>
          <a:p>
            <a:pPr>
              <a:buFont typeface="Wingdings" panose="05000000000000000000" pitchFamily="2" charset="2"/>
              <a:buChar char="Ø"/>
            </a:pPr>
            <a:r>
              <a:rPr lang="en-US" sz="1800" dirty="0">
                <a:latin typeface="+mn-lt"/>
              </a:rPr>
              <a:t>Features include automated payment verification and statistical analysis.</a:t>
            </a:r>
          </a:p>
          <a:p>
            <a:pPr>
              <a:buFont typeface="Wingdings" panose="05000000000000000000" pitchFamily="2" charset="2"/>
              <a:buChar char="Ø"/>
            </a:pPr>
            <a:r>
              <a:rPr lang="en-US" sz="1800" dirty="0">
                <a:latin typeface="+mn-lt"/>
              </a:rPr>
              <a:t>Improves efficiency and user experience with modern web technologies and payment gateways.</a:t>
            </a:r>
          </a:p>
          <a:p>
            <a:pPr>
              <a:buFont typeface="Wingdings" panose="05000000000000000000" pitchFamily="2" charset="2"/>
              <a:buChar char="q"/>
            </a:pPr>
            <a:endParaRPr lang="en-IN" sz="1800" dirty="0"/>
          </a:p>
          <a:p>
            <a:pPr>
              <a:buFont typeface="Wingdings" panose="05000000000000000000" pitchFamily="2" charset="2"/>
              <a:buChar char="q"/>
            </a:pPr>
            <a:endParaRPr lang="en-IN" sz="1800" dirty="0"/>
          </a:p>
        </p:txBody>
      </p:sp>
      <p:pic>
        <p:nvPicPr>
          <p:cNvPr id="9" name="Audio 8">
            <a:hlinkClick r:id="" action="ppaction://media"/>
            <a:extLst>
              <a:ext uri="{FF2B5EF4-FFF2-40B4-BE49-F238E27FC236}">
                <a16:creationId xmlns:a16="http://schemas.microsoft.com/office/drawing/2014/main" id="{B24B3617-D196-9304-1C95-B20F4583303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197002550"/>
      </p:ext>
    </p:extLst>
  </p:cSld>
  <p:clrMapOvr>
    <a:masterClrMapping/>
  </p:clrMapOvr>
  <mc:AlternateContent xmlns:mc="http://schemas.openxmlformats.org/markup-compatibility/2006" xmlns:p14="http://schemas.microsoft.com/office/powerpoint/2010/main">
    <mc:Choice Requires="p14">
      <p:transition spd="slow" p14:dur="2000" advTm="72587"/>
    </mc:Choice>
    <mc:Fallback xmlns="">
      <p:transition spd="slow" advTm="72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1704-2FAD-2BC4-0F6D-72F401CF6F11}"/>
              </a:ext>
            </a:extLst>
          </p:cNvPr>
          <p:cNvSpPr>
            <a:spLocks noGrp="1"/>
          </p:cNvSpPr>
          <p:nvPr>
            <p:ph type="title"/>
          </p:nvPr>
        </p:nvSpPr>
        <p:spPr>
          <a:xfrm>
            <a:off x="180654" y="558800"/>
            <a:ext cx="7042080" cy="198777"/>
          </a:xfrm>
        </p:spPr>
        <p:txBody>
          <a:bodyPr/>
          <a:lstStyle/>
          <a:p>
            <a:r>
              <a:rPr lang="en-IN" sz="3200" dirty="0">
                <a:effectLst/>
                <a:ea typeface="Aptos" panose="020B0004020202020204" pitchFamily="34" charset="0"/>
              </a:rPr>
              <a:t>Detail of the Proposed System</a:t>
            </a:r>
            <a:br>
              <a:rPr lang="en-IN" sz="3200" dirty="0">
                <a:effectLst/>
                <a:ea typeface="Aptos" panose="020B0004020202020204" pitchFamily="34" charset="0"/>
              </a:rPr>
            </a:br>
            <a:endParaRPr lang="en-IN" dirty="0"/>
          </a:p>
        </p:txBody>
      </p:sp>
      <p:sp>
        <p:nvSpPr>
          <p:cNvPr id="3" name="Content Placeholder 2">
            <a:extLst>
              <a:ext uri="{FF2B5EF4-FFF2-40B4-BE49-F238E27FC236}">
                <a16:creationId xmlns:a16="http://schemas.microsoft.com/office/drawing/2014/main" id="{129F730C-C7B4-2A26-167F-09ECB6F76B55}"/>
              </a:ext>
            </a:extLst>
          </p:cNvPr>
          <p:cNvSpPr>
            <a:spLocks noGrp="1"/>
          </p:cNvSpPr>
          <p:nvPr>
            <p:ph sz="half" idx="2"/>
          </p:nvPr>
        </p:nvSpPr>
        <p:spPr/>
        <p:txBody>
          <a:bodyPr/>
          <a:lstStyle/>
          <a:p>
            <a:pPr rtl="0">
              <a:buFont typeface="Wingdings" panose="05000000000000000000" pitchFamily="2" charset="2"/>
              <a:buChar char="q"/>
            </a:pPr>
            <a:r>
              <a:rPr lang="en-US" dirty="0">
                <a:effectLst/>
              </a:rPr>
              <a:t>Key Components:</a:t>
            </a:r>
            <a:endParaRPr lang="en-US" dirty="0"/>
          </a:p>
          <a:p>
            <a:pPr rtl="0">
              <a:buFont typeface="Wingdings" panose="05000000000000000000" pitchFamily="2" charset="2"/>
              <a:buChar char="Ø"/>
            </a:pPr>
            <a:r>
              <a:rPr lang="en-US" sz="2000" dirty="0">
                <a:effectLst/>
                <a:latin typeface="+mn-lt"/>
              </a:rPr>
              <a:t>User Registration and Profile Management</a:t>
            </a:r>
            <a:endParaRPr lang="en-US" sz="2000" dirty="0">
              <a:latin typeface="+mn-lt"/>
            </a:endParaRPr>
          </a:p>
          <a:p>
            <a:pPr rtl="0">
              <a:buFont typeface="Wingdings" panose="05000000000000000000" pitchFamily="2" charset="2"/>
              <a:buChar char="Ø"/>
            </a:pPr>
            <a:r>
              <a:rPr lang="en-US" sz="2000" dirty="0">
                <a:effectLst/>
                <a:latin typeface="+mn-lt"/>
              </a:rPr>
              <a:t>Trek Management</a:t>
            </a:r>
            <a:endParaRPr lang="en-US" sz="2000" dirty="0">
              <a:latin typeface="+mn-lt"/>
            </a:endParaRPr>
          </a:p>
          <a:p>
            <a:pPr rtl="0">
              <a:buFont typeface="Wingdings" panose="05000000000000000000" pitchFamily="2" charset="2"/>
              <a:buChar char="Ø"/>
            </a:pPr>
            <a:r>
              <a:rPr lang="en-US" sz="2000" dirty="0">
                <a:effectLst/>
                <a:latin typeface="+mn-lt"/>
              </a:rPr>
              <a:t>Registration and Payment Handling</a:t>
            </a:r>
            <a:endParaRPr lang="en-US" sz="2000" dirty="0">
              <a:latin typeface="+mn-lt"/>
            </a:endParaRPr>
          </a:p>
          <a:p>
            <a:pPr rtl="0">
              <a:buFont typeface="Wingdings" panose="05000000000000000000" pitchFamily="2" charset="2"/>
              <a:buChar char="Ø"/>
            </a:pPr>
            <a:r>
              <a:rPr lang="en-US" sz="2000" dirty="0">
                <a:effectLst/>
                <a:latin typeface="+mn-lt"/>
              </a:rPr>
              <a:t>Statistical Analysis and Reporting</a:t>
            </a:r>
          </a:p>
          <a:p>
            <a:pPr rtl="0">
              <a:buFont typeface="Wingdings" panose="05000000000000000000" pitchFamily="2" charset="2"/>
              <a:buChar char="Ø"/>
            </a:pPr>
            <a:endParaRPr lang="en-US" dirty="0"/>
          </a:p>
          <a:p>
            <a:pPr rtl="0">
              <a:buFont typeface="Wingdings" panose="05000000000000000000" pitchFamily="2" charset="2"/>
              <a:buChar char="q"/>
            </a:pPr>
            <a:r>
              <a:rPr lang="en-US" dirty="0">
                <a:effectLst/>
              </a:rPr>
              <a:t>Innovations:</a:t>
            </a:r>
            <a:endParaRPr lang="en-US" dirty="0"/>
          </a:p>
          <a:p>
            <a:pPr rtl="0">
              <a:buFont typeface="Wingdings" panose="05000000000000000000" pitchFamily="2" charset="2"/>
              <a:buChar char="Ø"/>
            </a:pPr>
            <a:r>
              <a:rPr lang="en-US" sz="2000" dirty="0">
                <a:effectLst/>
                <a:latin typeface="+mn-lt"/>
              </a:rPr>
              <a:t>Integration of Payment Gateways</a:t>
            </a:r>
            <a:endParaRPr lang="en-US" sz="2000" dirty="0">
              <a:latin typeface="+mn-lt"/>
            </a:endParaRPr>
          </a:p>
          <a:p>
            <a:pPr rtl="0">
              <a:buFont typeface="Wingdings" panose="05000000000000000000" pitchFamily="2" charset="2"/>
              <a:buChar char="Ø"/>
            </a:pPr>
            <a:r>
              <a:rPr lang="en-US" sz="2000" dirty="0">
                <a:effectLst/>
                <a:latin typeface="+mn-lt"/>
              </a:rPr>
              <a:t>Use of Machine Learning (LLAMA Model)</a:t>
            </a:r>
            <a:endParaRPr lang="en-US" sz="2000" dirty="0">
              <a:latin typeface="+mn-lt"/>
            </a:endParaRPr>
          </a:p>
          <a:p>
            <a:pPr rtl="0">
              <a:buFont typeface="Wingdings" panose="05000000000000000000" pitchFamily="2" charset="2"/>
              <a:buChar char="Ø"/>
            </a:pPr>
            <a:r>
              <a:rPr lang="en-US" sz="2000" dirty="0">
                <a:effectLst/>
                <a:latin typeface="+mn-lt"/>
              </a:rPr>
              <a:t>Centralized Platform</a:t>
            </a:r>
            <a:endParaRPr lang="en-US" sz="2000" dirty="0">
              <a:latin typeface="+mn-lt"/>
            </a:endParaRPr>
          </a:p>
          <a:p>
            <a:pPr rtl="0">
              <a:buFont typeface="Wingdings" panose="05000000000000000000" pitchFamily="2" charset="2"/>
              <a:buChar char="Ø"/>
            </a:pPr>
            <a:r>
              <a:rPr lang="en-US" sz="2000" dirty="0">
                <a:effectLst/>
                <a:latin typeface="+mn-lt"/>
              </a:rPr>
              <a:t>User-Friendly Interface</a:t>
            </a:r>
            <a:endParaRPr lang="en-US" sz="2000" dirty="0">
              <a:latin typeface="+mn-lt"/>
            </a:endParaRPr>
          </a:p>
          <a:p>
            <a:endParaRPr lang="en-IN" dirty="0"/>
          </a:p>
        </p:txBody>
      </p:sp>
      <p:pic>
        <p:nvPicPr>
          <p:cNvPr id="7" name="Audio 6">
            <a:hlinkClick r:id="" action="ppaction://media"/>
            <a:extLst>
              <a:ext uri="{FF2B5EF4-FFF2-40B4-BE49-F238E27FC236}">
                <a16:creationId xmlns:a16="http://schemas.microsoft.com/office/drawing/2014/main" id="{67874187-12CF-B50C-658B-7FE25687B71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149366568"/>
      </p:ext>
    </p:extLst>
  </p:cSld>
  <p:clrMapOvr>
    <a:masterClrMapping/>
  </p:clrMapOvr>
  <mc:AlternateContent xmlns:mc="http://schemas.openxmlformats.org/markup-compatibility/2006" xmlns:p14="http://schemas.microsoft.com/office/powerpoint/2010/main">
    <mc:Choice Requires="p14">
      <p:transition spd="slow" p14:dur="2000" advTm="92273"/>
    </mc:Choice>
    <mc:Fallback xmlns="">
      <p:transition spd="slow" advTm="92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B67D-93BD-0A22-AB93-5F062F11AFE0}"/>
              </a:ext>
            </a:extLst>
          </p:cNvPr>
          <p:cNvSpPr>
            <a:spLocks noGrp="1"/>
          </p:cNvSpPr>
          <p:nvPr>
            <p:ph type="title"/>
          </p:nvPr>
        </p:nvSpPr>
        <p:spPr/>
        <p:txBody>
          <a:bodyPr/>
          <a:lstStyle/>
          <a:p>
            <a:r>
              <a:rPr lang="en-IN" dirty="0"/>
              <a:t>Details of the Proposed System</a:t>
            </a:r>
          </a:p>
        </p:txBody>
      </p:sp>
      <p:sp>
        <p:nvSpPr>
          <p:cNvPr id="3" name="Content Placeholder 2">
            <a:extLst>
              <a:ext uri="{FF2B5EF4-FFF2-40B4-BE49-F238E27FC236}">
                <a16:creationId xmlns:a16="http://schemas.microsoft.com/office/drawing/2014/main" id="{449EABA4-F527-5F23-11E8-BF60E72B5735}"/>
              </a:ext>
            </a:extLst>
          </p:cNvPr>
          <p:cNvSpPr>
            <a:spLocks noGrp="1"/>
          </p:cNvSpPr>
          <p:nvPr>
            <p:ph sz="half" idx="2"/>
          </p:nvPr>
        </p:nvSpPr>
        <p:spPr/>
        <p:txBody>
          <a:bodyPr/>
          <a:lstStyle/>
          <a:p>
            <a:pPr rtl="0">
              <a:buFont typeface="Wingdings" panose="05000000000000000000" pitchFamily="2" charset="2"/>
              <a:buChar char="q"/>
            </a:pPr>
            <a:r>
              <a:rPr lang="en-IN" dirty="0">
                <a:effectLst/>
              </a:rPr>
              <a:t>Algorithms:</a:t>
            </a:r>
            <a:endParaRPr lang="en-IN" dirty="0"/>
          </a:p>
          <a:p>
            <a:pPr rtl="0">
              <a:buFont typeface="Wingdings" panose="05000000000000000000" pitchFamily="2" charset="2"/>
              <a:buChar char="Ø"/>
            </a:pPr>
            <a:r>
              <a:rPr lang="en-IN" sz="2000" dirty="0">
                <a:effectLst/>
                <a:latin typeface="+mn-lt"/>
              </a:rPr>
              <a:t>User Registration Algorithm</a:t>
            </a:r>
            <a:endParaRPr lang="en-IN" sz="2000" dirty="0">
              <a:latin typeface="+mn-lt"/>
            </a:endParaRPr>
          </a:p>
          <a:p>
            <a:pPr rtl="0">
              <a:buFont typeface="Wingdings" panose="05000000000000000000" pitchFamily="2" charset="2"/>
              <a:buChar char="Ø"/>
            </a:pPr>
            <a:r>
              <a:rPr lang="en-IN" sz="2000" dirty="0">
                <a:effectLst/>
                <a:latin typeface="+mn-lt"/>
              </a:rPr>
              <a:t>Trek Creation and Management Algorithm</a:t>
            </a:r>
            <a:endParaRPr lang="en-IN" sz="2000" dirty="0">
              <a:latin typeface="+mn-lt"/>
            </a:endParaRPr>
          </a:p>
          <a:p>
            <a:pPr rtl="0">
              <a:buFont typeface="Wingdings" panose="05000000000000000000" pitchFamily="2" charset="2"/>
              <a:buChar char="Ø"/>
            </a:pPr>
            <a:r>
              <a:rPr lang="en-IN" sz="2000" dirty="0">
                <a:effectLst/>
                <a:latin typeface="+mn-lt"/>
              </a:rPr>
              <a:t>Registration and Payment Handling Algorithm</a:t>
            </a:r>
            <a:endParaRPr lang="en-IN" sz="2000" dirty="0">
              <a:latin typeface="+mn-lt"/>
            </a:endParaRPr>
          </a:p>
          <a:p>
            <a:pPr rtl="0">
              <a:buFont typeface="Wingdings" panose="05000000000000000000" pitchFamily="2" charset="2"/>
              <a:buChar char="Ø"/>
            </a:pPr>
            <a:r>
              <a:rPr lang="en-IN" sz="2000" dirty="0">
                <a:effectLst/>
                <a:latin typeface="+mn-lt"/>
              </a:rPr>
              <a:t>Statistical Analysis and Reporting Algorithm</a:t>
            </a:r>
          </a:p>
          <a:p>
            <a:pPr rtl="0"/>
            <a:endParaRPr lang="en-IN" dirty="0"/>
          </a:p>
          <a:p>
            <a:pPr rtl="0">
              <a:buFont typeface="Wingdings" panose="05000000000000000000" pitchFamily="2" charset="2"/>
              <a:buChar char="q"/>
            </a:pPr>
            <a:r>
              <a:rPr lang="en-IN" dirty="0">
                <a:effectLst/>
              </a:rPr>
              <a:t>Application Innovations:</a:t>
            </a:r>
            <a:endParaRPr lang="en-IN" dirty="0"/>
          </a:p>
          <a:p>
            <a:pPr rtl="0">
              <a:buFont typeface="Wingdings" panose="05000000000000000000" pitchFamily="2" charset="2"/>
              <a:buChar char="Ø"/>
            </a:pPr>
            <a:r>
              <a:rPr lang="en-IN" sz="2000" dirty="0">
                <a:effectLst/>
                <a:latin typeface="+mn-lt"/>
              </a:rPr>
              <a:t>Automated Payment Handling</a:t>
            </a:r>
            <a:endParaRPr lang="en-IN" sz="2000" dirty="0">
              <a:latin typeface="+mn-lt"/>
            </a:endParaRPr>
          </a:p>
          <a:p>
            <a:pPr rtl="0">
              <a:buFont typeface="Wingdings" panose="05000000000000000000" pitchFamily="2" charset="2"/>
              <a:buChar char="Ø"/>
            </a:pPr>
            <a:r>
              <a:rPr lang="en-IN" sz="2000" dirty="0">
                <a:effectLst/>
                <a:latin typeface="+mn-lt"/>
              </a:rPr>
              <a:t>Machine Learning Integration for Trek Descriptions</a:t>
            </a:r>
            <a:endParaRPr lang="en-IN" sz="2000" dirty="0">
              <a:latin typeface="+mn-lt"/>
            </a:endParaRPr>
          </a:p>
          <a:p>
            <a:pPr rtl="0">
              <a:buFont typeface="Wingdings" panose="05000000000000000000" pitchFamily="2" charset="2"/>
              <a:buChar char="Ø"/>
            </a:pPr>
            <a:r>
              <a:rPr lang="en-IN" sz="2000" dirty="0">
                <a:effectLst/>
                <a:latin typeface="+mn-lt"/>
              </a:rPr>
              <a:t>Centralized Platform Benefits</a:t>
            </a:r>
            <a:endParaRPr lang="en-IN" sz="2000" dirty="0">
              <a:latin typeface="+mn-lt"/>
            </a:endParaRPr>
          </a:p>
          <a:p>
            <a:pPr rtl="0">
              <a:buFont typeface="Wingdings" panose="05000000000000000000" pitchFamily="2" charset="2"/>
              <a:buChar char="Ø"/>
            </a:pPr>
            <a:r>
              <a:rPr lang="en-IN" sz="2000" dirty="0">
                <a:effectLst/>
                <a:latin typeface="+mn-lt"/>
              </a:rPr>
              <a:t>User-Friendly Interface Enhancement</a:t>
            </a:r>
            <a:endParaRPr lang="en-IN" sz="2000" dirty="0">
              <a:latin typeface="+mn-lt"/>
            </a:endParaRPr>
          </a:p>
          <a:p>
            <a:endParaRPr lang="en-IN" dirty="0"/>
          </a:p>
        </p:txBody>
      </p:sp>
      <p:pic>
        <p:nvPicPr>
          <p:cNvPr id="5" name="Audio 4">
            <a:hlinkClick r:id="" action="ppaction://media"/>
            <a:extLst>
              <a:ext uri="{FF2B5EF4-FFF2-40B4-BE49-F238E27FC236}">
                <a16:creationId xmlns:a16="http://schemas.microsoft.com/office/drawing/2014/main" id="{232188A9-8049-DA44-35B3-11DDF83B29D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999901930"/>
      </p:ext>
    </p:extLst>
  </p:cSld>
  <p:clrMapOvr>
    <a:masterClrMapping/>
  </p:clrMapOvr>
  <mc:AlternateContent xmlns:mc="http://schemas.openxmlformats.org/markup-compatibility/2006" xmlns:p14="http://schemas.microsoft.com/office/powerpoint/2010/main">
    <mc:Choice Requires="p14">
      <p:transition spd="slow" p14:dur="2000" advTm="55855"/>
    </mc:Choice>
    <mc:Fallback xmlns="">
      <p:transition spd="slow" advTm="55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F880-290D-7A77-7AAB-F92EAE438097}"/>
              </a:ext>
            </a:extLst>
          </p:cNvPr>
          <p:cNvSpPr>
            <a:spLocks noGrp="1"/>
          </p:cNvSpPr>
          <p:nvPr>
            <p:ph type="title"/>
          </p:nvPr>
        </p:nvSpPr>
        <p:spPr/>
        <p:txBody>
          <a:bodyPr/>
          <a:lstStyle/>
          <a:p>
            <a:r>
              <a:rPr lang="en-IN" dirty="0"/>
              <a:t>Implementation</a:t>
            </a:r>
          </a:p>
        </p:txBody>
      </p:sp>
      <p:sp>
        <p:nvSpPr>
          <p:cNvPr id="3" name="Content Placeholder 2">
            <a:extLst>
              <a:ext uri="{FF2B5EF4-FFF2-40B4-BE49-F238E27FC236}">
                <a16:creationId xmlns:a16="http://schemas.microsoft.com/office/drawing/2014/main" id="{AA6CC7B2-D296-0921-B96B-016F5DD9E5A9}"/>
              </a:ext>
            </a:extLst>
          </p:cNvPr>
          <p:cNvSpPr>
            <a:spLocks noGrp="1"/>
          </p:cNvSpPr>
          <p:nvPr>
            <p:ph sz="half" idx="2"/>
          </p:nvPr>
        </p:nvSpPr>
        <p:spPr>
          <a:xfrm>
            <a:off x="187931" y="1092704"/>
            <a:ext cx="8768137" cy="5223272"/>
          </a:xfrm>
        </p:spPr>
        <p:txBody>
          <a:bodyPr/>
          <a:lstStyle/>
          <a:p>
            <a:pPr>
              <a:buFont typeface="Wingdings" panose="05000000000000000000" pitchFamily="2" charset="2"/>
              <a:buChar char="q"/>
            </a:pPr>
            <a:endParaRPr lang="en-IN" dirty="0"/>
          </a:p>
          <a:p>
            <a:pPr>
              <a:buFont typeface="Wingdings" panose="05000000000000000000" pitchFamily="2" charset="2"/>
              <a:buChar char="q"/>
            </a:pPr>
            <a:r>
              <a:rPr lang="en-IN" dirty="0"/>
              <a:t>Backend Development:</a:t>
            </a:r>
          </a:p>
          <a:p>
            <a:pPr>
              <a:buFont typeface="Wingdings" panose="05000000000000000000" pitchFamily="2" charset="2"/>
              <a:buChar char="Ø"/>
            </a:pPr>
            <a:r>
              <a:rPr lang="en-IN" sz="2000" dirty="0">
                <a:latin typeface="+mn-lt"/>
              </a:rPr>
              <a:t>Developed using PHP for server-side scripting.</a:t>
            </a:r>
          </a:p>
          <a:p>
            <a:pPr>
              <a:buFont typeface="Wingdings" panose="05000000000000000000" pitchFamily="2" charset="2"/>
              <a:buChar char="Ø"/>
            </a:pPr>
            <a:r>
              <a:rPr lang="en-IN" sz="2000" dirty="0">
                <a:latin typeface="+mn-lt"/>
              </a:rPr>
              <a:t>Handles user authentication, data validation, and business logic.</a:t>
            </a:r>
          </a:p>
          <a:p>
            <a:pPr>
              <a:buFont typeface="Wingdings" panose="05000000000000000000" pitchFamily="2" charset="2"/>
              <a:buChar char="Ø"/>
            </a:pPr>
            <a:r>
              <a:rPr lang="en-IN" sz="2000" dirty="0">
                <a:latin typeface="+mn-lt"/>
              </a:rPr>
              <a:t>MySQL used for database management.</a:t>
            </a:r>
          </a:p>
          <a:p>
            <a:pPr>
              <a:buFont typeface="Wingdings" panose="05000000000000000000" pitchFamily="2" charset="2"/>
              <a:buChar char="Ø"/>
            </a:pPr>
            <a:endParaRPr lang="en-IN" sz="2000" dirty="0">
              <a:latin typeface="+mn-lt"/>
            </a:endParaRPr>
          </a:p>
          <a:p>
            <a:pPr>
              <a:buFont typeface="Wingdings" panose="05000000000000000000" pitchFamily="2" charset="2"/>
              <a:buChar char="q"/>
            </a:pPr>
            <a:r>
              <a:rPr lang="en-IN" dirty="0"/>
              <a:t>Frontend Design:</a:t>
            </a:r>
          </a:p>
          <a:p>
            <a:pPr>
              <a:buFont typeface="Wingdings" panose="05000000000000000000" pitchFamily="2" charset="2"/>
              <a:buChar char="Ø"/>
            </a:pPr>
            <a:r>
              <a:rPr lang="en-IN" sz="2000" dirty="0">
                <a:latin typeface="+mn-lt"/>
              </a:rPr>
              <a:t>Designed with HTML5, CSS3, and JavaScript.</a:t>
            </a:r>
          </a:p>
          <a:p>
            <a:pPr>
              <a:buFont typeface="Wingdings" panose="05000000000000000000" pitchFamily="2" charset="2"/>
              <a:buChar char="Ø"/>
            </a:pPr>
            <a:r>
              <a:rPr lang="en-IN" sz="2000" dirty="0">
                <a:latin typeface="+mn-lt"/>
              </a:rPr>
              <a:t>HTML5 for structure, CSS3 for styling, and JavaScript for interactivity.</a:t>
            </a:r>
          </a:p>
          <a:p>
            <a:pPr>
              <a:buFont typeface="Wingdings" panose="05000000000000000000" pitchFamily="2" charset="2"/>
              <a:buChar char="Ø"/>
            </a:pPr>
            <a:endParaRPr lang="en-IN" sz="2000" dirty="0">
              <a:latin typeface="+mn-lt"/>
            </a:endParaRPr>
          </a:p>
          <a:p>
            <a:pPr>
              <a:buFont typeface="Wingdings" panose="05000000000000000000" pitchFamily="2" charset="2"/>
              <a:buChar char="q"/>
            </a:pPr>
            <a:r>
              <a:rPr lang="en-IN" dirty="0"/>
              <a:t>Integration of Payment Gateways:</a:t>
            </a:r>
          </a:p>
          <a:p>
            <a:pPr>
              <a:buFont typeface="Wingdings" panose="05000000000000000000" pitchFamily="2" charset="2"/>
              <a:buChar char="Ø"/>
            </a:pPr>
            <a:r>
              <a:rPr lang="en-IN" sz="2000" dirty="0">
                <a:latin typeface="+mn-lt"/>
              </a:rPr>
              <a:t>Planned integration with Paytm for secure online transactions.</a:t>
            </a:r>
          </a:p>
          <a:p>
            <a:pPr>
              <a:buFont typeface="Wingdings" panose="05000000000000000000" pitchFamily="2" charset="2"/>
              <a:buChar char="Ø"/>
            </a:pPr>
            <a:r>
              <a:rPr lang="en-IN" sz="2000" dirty="0">
                <a:latin typeface="+mn-lt"/>
              </a:rPr>
              <a:t>Utilizes APIs for payment processing and verification.</a:t>
            </a:r>
          </a:p>
        </p:txBody>
      </p:sp>
      <p:pic>
        <p:nvPicPr>
          <p:cNvPr id="5" name="Audio 4">
            <a:hlinkClick r:id="" action="ppaction://media"/>
            <a:extLst>
              <a:ext uri="{FF2B5EF4-FFF2-40B4-BE49-F238E27FC236}">
                <a16:creationId xmlns:a16="http://schemas.microsoft.com/office/drawing/2014/main" id="{1C8C1E7A-E4AB-15B4-A972-43E6130F898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4064673140"/>
      </p:ext>
    </p:extLst>
  </p:cSld>
  <p:clrMapOvr>
    <a:masterClrMapping/>
  </p:clrMapOvr>
  <mc:AlternateContent xmlns:mc="http://schemas.openxmlformats.org/markup-compatibility/2006" xmlns:p14="http://schemas.microsoft.com/office/powerpoint/2010/main">
    <mc:Choice Requires="p14">
      <p:transition spd="slow" p14:dur="2000" advTm="88274"/>
    </mc:Choice>
    <mc:Fallback xmlns="">
      <p:transition spd="slow" advTm="88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5D66-4397-E537-2715-D980346E8B8B}"/>
              </a:ext>
            </a:extLst>
          </p:cNvPr>
          <p:cNvSpPr>
            <a:spLocks noGrp="1"/>
          </p:cNvSpPr>
          <p:nvPr>
            <p:ph type="title"/>
          </p:nvPr>
        </p:nvSpPr>
        <p:spPr/>
        <p:txBody>
          <a:bodyPr/>
          <a:lstStyle/>
          <a:p>
            <a:r>
              <a:rPr lang="en-IN" dirty="0"/>
              <a:t>Implementation</a:t>
            </a:r>
          </a:p>
        </p:txBody>
      </p:sp>
      <p:sp>
        <p:nvSpPr>
          <p:cNvPr id="3" name="Content Placeholder 2">
            <a:extLst>
              <a:ext uri="{FF2B5EF4-FFF2-40B4-BE49-F238E27FC236}">
                <a16:creationId xmlns:a16="http://schemas.microsoft.com/office/drawing/2014/main" id="{B10AF300-8152-6C5A-6B09-6241D19C1256}"/>
              </a:ext>
            </a:extLst>
          </p:cNvPr>
          <p:cNvSpPr>
            <a:spLocks noGrp="1"/>
          </p:cNvSpPr>
          <p:nvPr>
            <p:ph sz="half" idx="2"/>
          </p:nvPr>
        </p:nvSpPr>
        <p:spPr>
          <a:xfrm>
            <a:off x="187931" y="1793744"/>
            <a:ext cx="8768137" cy="5223272"/>
          </a:xfrm>
        </p:spPr>
        <p:txBody>
          <a:bodyPr/>
          <a:lstStyle/>
          <a:p>
            <a:pPr>
              <a:buFont typeface="Wingdings" panose="05000000000000000000" pitchFamily="2" charset="2"/>
              <a:buChar char="q"/>
            </a:pPr>
            <a:r>
              <a:rPr lang="en-IN" dirty="0"/>
              <a:t>Tools and Technologies Used:</a:t>
            </a:r>
          </a:p>
          <a:p>
            <a:pPr>
              <a:buFont typeface="Wingdings" panose="05000000000000000000" pitchFamily="2" charset="2"/>
              <a:buChar char="Ø"/>
            </a:pPr>
            <a:r>
              <a:rPr lang="en-IN" sz="2000" dirty="0">
                <a:latin typeface="+mn-lt"/>
              </a:rPr>
              <a:t>Development Environment: XAMPP</a:t>
            </a:r>
          </a:p>
          <a:p>
            <a:pPr>
              <a:buFont typeface="Wingdings" panose="05000000000000000000" pitchFamily="2" charset="2"/>
              <a:buChar char="Ø"/>
            </a:pPr>
            <a:r>
              <a:rPr lang="en-IN" sz="2000" dirty="0">
                <a:latin typeface="+mn-lt"/>
              </a:rPr>
              <a:t>Code Editor: Visual Studio Code</a:t>
            </a:r>
          </a:p>
          <a:p>
            <a:pPr>
              <a:buFont typeface="Wingdings" panose="05000000000000000000" pitchFamily="2" charset="2"/>
              <a:buChar char="Ø"/>
            </a:pPr>
            <a:r>
              <a:rPr lang="en-IN" sz="2000" dirty="0">
                <a:latin typeface="+mn-lt"/>
              </a:rPr>
              <a:t>Database Management: phpMyAdmin</a:t>
            </a:r>
          </a:p>
          <a:p>
            <a:pPr>
              <a:buFont typeface="Wingdings" panose="05000000000000000000" pitchFamily="2" charset="2"/>
              <a:buChar char="Ø"/>
            </a:pPr>
            <a:r>
              <a:rPr lang="en-IN" sz="2000" dirty="0">
                <a:latin typeface="+mn-lt"/>
              </a:rPr>
              <a:t>LLAMA Model API: Integrates LLAMA model from </a:t>
            </a:r>
            <a:r>
              <a:rPr lang="en-IN" sz="2000" dirty="0" err="1">
                <a:latin typeface="+mn-lt"/>
              </a:rPr>
              <a:t>MetaAI</a:t>
            </a:r>
            <a:r>
              <a:rPr lang="en-IN" sz="2000" dirty="0">
                <a:latin typeface="+mn-lt"/>
              </a:rPr>
              <a:t> for automatic event detail generation.</a:t>
            </a:r>
          </a:p>
          <a:p>
            <a:pPr>
              <a:buFont typeface="Wingdings" panose="05000000000000000000" pitchFamily="2" charset="2"/>
              <a:buChar char="Ø"/>
            </a:pPr>
            <a:endParaRPr lang="en-IN" sz="2000" dirty="0">
              <a:latin typeface="+mn-lt"/>
            </a:endParaRPr>
          </a:p>
          <a:p>
            <a:pPr>
              <a:buFont typeface="Wingdings" panose="05000000000000000000" pitchFamily="2" charset="2"/>
              <a:buChar char="q"/>
            </a:pPr>
            <a:r>
              <a:rPr lang="en-IN" dirty="0"/>
              <a:t>Automatic Event Detail Generation:</a:t>
            </a:r>
          </a:p>
          <a:p>
            <a:r>
              <a:rPr lang="en-IN" sz="2000" dirty="0">
                <a:latin typeface="+mn-lt"/>
              </a:rPr>
              <a:t>LLAMA model </a:t>
            </a:r>
            <a:r>
              <a:rPr lang="en-IN" sz="2000" dirty="0" err="1">
                <a:latin typeface="+mn-lt"/>
              </a:rPr>
              <a:t>analyzes</a:t>
            </a:r>
            <a:r>
              <a:rPr lang="en-IN" sz="2000" dirty="0">
                <a:latin typeface="+mn-lt"/>
              </a:rPr>
              <a:t> internet data to generate detailed event descriptions.</a:t>
            </a:r>
          </a:p>
          <a:p>
            <a:r>
              <a:rPr lang="en-IN" sz="2000" dirty="0">
                <a:latin typeface="+mn-lt"/>
              </a:rPr>
              <a:t>Reduces manual effort and ensures consistency and accuracy.</a:t>
            </a:r>
          </a:p>
        </p:txBody>
      </p:sp>
      <p:pic>
        <p:nvPicPr>
          <p:cNvPr id="5" name="Audio 4">
            <a:hlinkClick r:id="" action="ppaction://media"/>
            <a:extLst>
              <a:ext uri="{FF2B5EF4-FFF2-40B4-BE49-F238E27FC236}">
                <a16:creationId xmlns:a16="http://schemas.microsoft.com/office/drawing/2014/main" id="{EE36CA7C-FD75-2DE2-BD61-9C2FFFEB2DA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1502287509"/>
      </p:ext>
    </p:extLst>
  </p:cSld>
  <p:clrMapOvr>
    <a:masterClrMapping/>
  </p:clrMapOvr>
  <mc:AlternateContent xmlns:mc="http://schemas.openxmlformats.org/markup-compatibility/2006" xmlns:p14="http://schemas.microsoft.com/office/powerpoint/2010/main">
    <mc:Choice Requires="p14">
      <p:transition spd="slow" p14:dur="2000" advTm="98716"/>
    </mc:Choice>
    <mc:Fallback xmlns="">
      <p:transition spd="slow" advTm="98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7E76-AC82-BF96-9B56-028A0DAE1B84}"/>
              </a:ext>
            </a:extLst>
          </p:cNvPr>
          <p:cNvSpPr>
            <a:spLocks noGrp="1"/>
          </p:cNvSpPr>
          <p:nvPr>
            <p:ph type="title"/>
          </p:nvPr>
        </p:nvSpPr>
        <p:spPr/>
        <p:txBody>
          <a:bodyPr/>
          <a:lstStyle/>
          <a:p>
            <a:r>
              <a:rPr lang="en-IN" dirty="0"/>
              <a:t>Screenshots of system</a:t>
            </a:r>
          </a:p>
        </p:txBody>
      </p:sp>
      <p:pic>
        <p:nvPicPr>
          <p:cNvPr id="4" name="Content Placeholder 3" descr="A screenshot of a login screen&#10;&#10;Description automatically generated">
            <a:extLst>
              <a:ext uri="{FF2B5EF4-FFF2-40B4-BE49-F238E27FC236}">
                <a16:creationId xmlns:a16="http://schemas.microsoft.com/office/drawing/2014/main" id="{1D3A9D91-7F63-4286-12E6-7C8D84D27AF2}"/>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668904" y="1469180"/>
            <a:ext cx="2244545" cy="3919640"/>
          </a:xfrm>
          <a:prstGeom prst="rect">
            <a:avLst/>
          </a:prstGeom>
          <a:noFill/>
          <a:ln>
            <a:noFill/>
          </a:ln>
        </p:spPr>
      </p:pic>
      <p:pic>
        <p:nvPicPr>
          <p:cNvPr id="5" name="Picture 4">
            <a:extLst>
              <a:ext uri="{FF2B5EF4-FFF2-40B4-BE49-F238E27FC236}">
                <a16:creationId xmlns:a16="http://schemas.microsoft.com/office/drawing/2014/main" id="{EBA80C65-CAE0-6597-FD73-A30F4EB88C09}"/>
              </a:ext>
            </a:extLst>
          </p:cNvPr>
          <p:cNvPicPr>
            <a:picLocks noChangeAspect="1"/>
          </p:cNvPicPr>
          <p:nvPr/>
        </p:nvPicPr>
        <p:blipFill>
          <a:blip r:embed="rId5"/>
          <a:stretch>
            <a:fillRect/>
          </a:stretch>
        </p:blipFill>
        <p:spPr>
          <a:xfrm>
            <a:off x="3459383" y="1493352"/>
            <a:ext cx="2225233" cy="3871296"/>
          </a:xfrm>
          <a:prstGeom prst="rect">
            <a:avLst/>
          </a:prstGeom>
        </p:spPr>
      </p:pic>
      <p:pic>
        <p:nvPicPr>
          <p:cNvPr id="6" name="Picture 5">
            <a:extLst>
              <a:ext uri="{FF2B5EF4-FFF2-40B4-BE49-F238E27FC236}">
                <a16:creationId xmlns:a16="http://schemas.microsoft.com/office/drawing/2014/main" id="{D82B1E0E-8E2A-BADF-D4D3-67ABA66B2036}"/>
              </a:ext>
            </a:extLst>
          </p:cNvPr>
          <p:cNvPicPr>
            <a:picLocks noChangeAspect="1"/>
          </p:cNvPicPr>
          <p:nvPr/>
        </p:nvPicPr>
        <p:blipFill>
          <a:blip r:embed="rId6"/>
          <a:stretch>
            <a:fillRect/>
          </a:stretch>
        </p:blipFill>
        <p:spPr>
          <a:xfrm>
            <a:off x="6370222" y="1426291"/>
            <a:ext cx="2255716" cy="3938357"/>
          </a:xfrm>
          <a:prstGeom prst="rect">
            <a:avLst/>
          </a:prstGeom>
        </p:spPr>
      </p:pic>
      <p:pic>
        <p:nvPicPr>
          <p:cNvPr id="8" name="Audio 7">
            <a:hlinkClick r:id="" action="ppaction://media"/>
            <a:extLst>
              <a:ext uri="{FF2B5EF4-FFF2-40B4-BE49-F238E27FC236}">
                <a16:creationId xmlns:a16="http://schemas.microsoft.com/office/drawing/2014/main" id="{A0E43224-1E65-1668-AD41-4F75576B9CC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3795381992"/>
      </p:ext>
    </p:extLst>
  </p:cSld>
  <p:clrMapOvr>
    <a:masterClrMapping/>
  </p:clrMapOvr>
  <mc:AlternateContent xmlns:mc="http://schemas.openxmlformats.org/markup-compatibility/2006" xmlns:p14="http://schemas.microsoft.com/office/powerpoint/2010/main">
    <mc:Choice Requires="p14">
      <p:transition spd="slow" p14:dur="2000" advTm="86575"/>
    </mc:Choice>
    <mc:Fallback xmlns="">
      <p:transition spd="slow" advTm="86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43BD-0BDC-82B8-A3CD-6E0D1AF0A90B}"/>
              </a:ext>
            </a:extLst>
          </p:cNvPr>
          <p:cNvSpPr>
            <a:spLocks noGrp="1"/>
          </p:cNvSpPr>
          <p:nvPr>
            <p:ph type="title"/>
          </p:nvPr>
        </p:nvSpPr>
        <p:spPr/>
        <p:txBody>
          <a:bodyPr/>
          <a:lstStyle/>
          <a:p>
            <a:r>
              <a:rPr lang="en-IN" dirty="0"/>
              <a:t>Screenshots of system</a:t>
            </a:r>
          </a:p>
        </p:txBody>
      </p:sp>
      <p:pic>
        <p:nvPicPr>
          <p:cNvPr id="4" name="Content Placeholder 3">
            <a:extLst>
              <a:ext uri="{FF2B5EF4-FFF2-40B4-BE49-F238E27FC236}">
                <a16:creationId xmlns:a16="http://schemas.microsoft.com/office/drawing/2014/main" id="{C5B967B2-C3FB-4138-F4B3-72B738E362F1}"/>
              </a:ext>
            </a:extLst>
          </p:cNvPr>
          <p:cNvPicPr>
            <a:picLocks noGrp="1" noChangeAspect="1"/>
          </p:cNvPicPr>
          <p:nvPr>
            <p:ph sz="half" idx="2"/>
          </p:nvPr>
        </p:nvPicPr>
        <p:blipFill>
          <a:blip r:embed="rId4"/>
          <a:stretch>
            <a:fillRect/>
          </a:stretch>
        </p:blipFill>
        <p:spPr>
          <a:xfrm>
            <a:off x="716141" y="1442088"/>
            <a:ext cx="2475191" cy="4322439"/>
          </a:xfrm>
          <a:prstGeom prst="rect">
            <a:avLst/>
          </a:prstGeom>
        </p:spPr>
      </p:pic>
      <p:pic>
        <p:nvPicPr>
          <p:cNvPr id="5" name="Picture 4">
            <a:extLst>
              <a:ext uri="{FF2B5EF4-FFF2-40B4-BE49-F238E27FC236}">
                <a16:creationId xmlns:a16="http://schemas.microsoft.com/office/drawing/2014/main" id="{7E465AF0-A8FB-A055-6502-81313B177B70}"/>
              </a:ext>
            </a:extLst>
          </p:cNvPr>
          <p:cNvPicPr>
            <a:picLocks noChangeAspect="1"/>
          </p:cNvPicPr>
          <p:nvPr/>
        </p:nvPicPr>
        <p:blipFill>
          <a:blip r:embed="rId5"/>
          <a:stretch>
            <a:fillRect/>
          </a:stretch>
        </p:blipFill>
        <p:spPr>
          <a:xfrm>
            <a:off x="3477479" y="1442087"/>
            <a:ext cx="2475191" cy="4322439"/>
          </a:xfrm>
          <a:prstGeom prst="rect">
            <a:avLst/>
          </a:prstGeom>
        </p:spPr>
      </p:pic>
      <p:pic>
        <p:nvPicPr>
          <p:cNvPr id="6" name="Picture 5">
            <a:extLst>
              <a:ext uri="{FF2B5EF4-FFF2-40B4-BE49-F238E27FC236}">
                <a16:creationId xmlns:a16="http://schemas.microsoft.com/office/drawing/2014/main" id="{207EBEFC-3AE7-7A42-7533-5916E3A15B0D}"/>
              </a:ext>
            </a:extLst>
          </p:cNvPr>
          <p:cNvPicPr>
            <a:picLocks noChangeAspect="1"/>
          </p:cNvPicPr>
          <p:nvPr/>
        </p:nvPicPr>
        <p:blipFill>
          <a:blip r:embed="rId6"/>
          <a:stretch>
            <a:fillRect/>
          </a:stretch>
        </p:blipFill>
        <p:spPr>
          <a:xfrm>
            <a:off x="6238817" y="1442087"/>
            <a:ext cx="2475191" cy="4322439"/>
          </a:xfrm>
          <a:prstGeom prst="rect">
            <a:avLst/>
          </a:prstGeom>
        </p:spPr>
      </p:pic>
      <p:pic>
        <p:nvPicPr>
          <p:cNvPr id="8" name="Audio 7">
            <a:hlinkClick r:id="" action="ppaction://media"/>
            <a:extLst>
              <a:ext uri="{FF2B5EF4-FFF2-40B4-BE49-F238E27FC236}">
                <a16:creationId xmlns:a16="http://schemas.microsoft.com/office/drawing/2014/main" id="{A8F90F9A-9937-80E6-54F8-E03519EDF0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7004304" y="4718304"/>
            <a:ext cx="2057400" cy="2057400"/>
          </a:xfrm>
          <a:prstGeom prst="ellipse">
            <a:avLst/>
          </a:prstGeom>
        </p:spPr>
      </p:pic>
    </p:spTree>
    <p:extLst>
      <p:ext uri="{BB962C8B-B14F-4D97-AF65-F5344CB8AC3E}">
        <p14:creationId xmlns:p14="http://schemas.microsoft.com/office/powerpoint/2010/main" val="2007370321"/>
      </p:ext>
    </p:extLst>
  </p:cSld>
  <p:clrMapOvr>
    <a:masterClrMapping/>
  </p:clrMapOvr>
  <mc:AlternateContent xmlns:mc="http://schemas.openxmlformats.org/markup-compatibility/2006" xmlns:p14="http://schemas.microsoft.com/office/powerpoint/2010/main">
    <mc:Choice Requires="p14">
      <p:transition spd="slow" p14:dur="2000" advTm="11428"/>
    </mc:Choice>
    <mc:Fallback xmlns="">
      <p:transition spd="slow" advTm="11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IITR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emplate_sudiproy.pptx" id="{E7BE3218-A97E-4E6F-BE9F-92D6192B2CD5}" vid="{3EDE8FBA-E8F1-4B0B-AEA8-7DC234A91A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8047B9AF98F4845B6C94475DC5A64D9" ma:contentTypeVersion="14" ma:contentTypeDescription="Create a new document." ma:contentTypeScope="" ma:versionID="9d63825e403d33c4d9e7d0df73b763d9">
  <xsd:schema xmlns:xsd="http://www.w3.org/2001/XMLSchema" xmlns:xs="http://www.w3.org/2001/XMLSchema" xmlns:p="http://schemas.microsoft.com/office/2006/metadata/properties" xmlns:ns3="433af422-5cc6-4a39-af29-4d2d92169cdb" xmlns:ns4="00535f98-5b79-47b1-8f4f-c504002e37cf" targetNamespace="http://schemas.microsoft.com/office/2006/metadata/properties" ma:root="true" ma:fieldsID="233529dd1b20d2b8c372f1cec1a1c79c" ns3:_="" ns4:_="">
    <xsd:import namespace="433af422-5cc6-4a39-af29-4d2d92169cdb"/>
    <xsd:import namespace="00535f98-5b79-47b1-8f4f-c504002e37c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3af422-5cc6-4a39-af29-4d2d92169cd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535f98-5b79-47b1-8f4f-c504002e37c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050FDA-6521-4649-80D1-B33C0B0CD542}">
  <ds:schemaRefs>
    <ds:schemaRef ds:uri="http://schemas.microsoft.com/sharepoint/v3/contenttype/forms"/>
  </ds:schemaRefs>
</ds:datastoreItem>
</file>

<file path=customXml/itemProps2.xml><?xml version="1.0" encoding="utf-8"?>
<ds:datastoreItem xmlns:ds="http://schemas.openxmlformats.org/officeDocument/2006/customXml" ds:itemID="{6BAF9121-1379-4F43-9F16-59101E068F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3af422-5cc6-4a39-af29-4d2d92169cdb"/>
    <ds:schemaRef ds:uri="00535f98-5b79-47b1-8f4f-c504002e37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E72A93-5C18-4197-AA0D-6EDAF9E16093}">
  <ds:schemaRef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433af422-5cc6-4a39-af29-4d2d92169cdb"/>
    <ds:schemaRef ds:uri="http://purl.org/dc/dcmitype/"/>
    <ds:schemaRef ds:uri="http://purl.org/dc/elements/1.1/"/>
    <ds:schemaRef ds:uri="00535f98-5b79-47b1-8f4f-c504002e37cf"/>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IITR_template_sudiproy</Template>
  <TotalTime>282</TotalTime>
  <Words>598</Words>
  <Application>Microsoft Office PowerPoint</Application>
  <PresentationFormat>On-screen Show (4:3)</PresentationFormat>
  <Paragraphs>88</Paragraphs>
  <Slides>12</Slides>
  <Notes>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Franklin Gothic Demi</vt:lpstr>
      <vt:lpstr>Wingdings</vt:lpstr>
      <vt:lpstr>IITR_PPT_Template</vt:lpstr>
      <vt:lpstr>CSN-254 PROJECT:TREKMATE</vt:lpstr>
      <vt:lpstr>FLOW OF THE PROJECT</vt:lpstr>
      <vt:lpstr>Introduction</vt:lpstr>
      <vt:lpstr>Detail of the Proposed System </vt:lpstr>
      <vt:lpstr>Details of the Proposed System</vt:lpstr>
      <vt:lpstr>Implementation</vt:lpstr>
      <vt:lpstr>Implementation</vt:lpstr>
      <vt:lpstr>Screenshots of system</vt:lpstr>
      <vt:lpstr>Screenshots of system</vt:lpstr>
      <vt:lpstr>Future Actions </vt:lpstr>
      <vt:lpstr>Conclusion</vt:lpstr>
      <vt:lpstr>PowerPoint Presentation</vt:lpstr>
    </vt:vector>
  </TitlesOfParts>
  <Manager>Dr. Sudip Roy</Manager>
  <Company>IIT Roorkee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IITR PPT Template</dc:subject>
  <dc:creator>Dr. Sudip Roy</dc:creator>
  <cp:lastModifiedBy>Faizan Nabi</cp:lastModifiedBy>
  <cp:revision>64</cp:revision>
  <dcterms:created xsi:type="dcterms:W3CDTF">2015-07-18T13:17:54Z</dcterms:created>
  <dcterms:modified xsi:type="dcterms:W3CDTF">2024-04-26T09:56:55Z</dcterms:modified>
  <cp:version>v1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0x01010038047B9AF98F4845B6C94475DC5A64D9</vt:lpwstr>
  </property>
</Properties>
</file>